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8" r:id="rId5"/>
    <p:sldId id="265" r:id="rId6"/>
    <p:sldId id="271" r:id="rId7"/>
    <p:sldId id="258" r:id="rId8"/>
    <p:sldId id="259" r:id="rId9"/>
    <p:sldId id="269" r:id="rId10"/>
    <p:sldId id="264" r:id="rId11"/>
    <p:sldId id="270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8FE4C-CA34-4247-B2CA-C241B8F0652D}" type="datetimeFigureOut">
              <a:rPr lang="pt-PT" smtClean="0"/>
              <a:t>27-11-2018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E891B-889A-4F21-8383-D8155D17B4E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322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4342B-11B1-4E3F-8757-9A159A7CE1B0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F965C-46F2-49A2-8C6D-F616C003F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39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965C-46F2-49A2-8C6D-F616C003F1F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8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965C-46F2-49A2-8C6D-F616C003F1F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8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573A-FA8A-449D-BB40-5EC3EBBAB541}" type="datetime1">
              <a:rPr lang="en-GB" smtClean="0"/>
              <a:t>27/11/2018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88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F595-11E1-404B-89FC-917B3591D40A}" type="datetime1">
              <a:rPr lang="en-GB" smtClean="0"/>
              <a:t>27/11/2018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7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898-436B-44F8-9FD9-9661058F86D0}" type="datetime1">
              <a:rPr lang="en-GB" smtClean="0"/>
              <a:t>27/11/2018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F8E3-9EB2-4E11-A463-B40CFA339656}" type="datetime1">
              <a:rPr lang="en-GB" smtClean="0"/>
              <a:t>27/11/2018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5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6B1C-FD17-4E85-85A5-DEE760D6BA3B}" type="datetime1">
              <a:rPr lang="en-GB" smtClean="0"/>
              <a:t>27/11/2018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4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9B23-590E-4DCE-AFD3-CF2E3E233587}" type="datetime1">
              <a:rPr lang="en-GB" smtClean="0"/>
              <a:t>27/11/2018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EFA1-AEA4-4185-913D-DEF405B63B13}" type="datetime1">
              <a:rPr lang="en-GB" smtClean="0"/>
              <a:t>27/11/2018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22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FA4-567B-4205-810C-42D2F9C3F855}" type="datetime1">
              <a:rPr lang="en-GB" smtClean="0"/>
              <a:t>27/11/2018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75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15C-76B9-476D-A4B4-77CD0A4D7A0A}" type="datetime1">
              <a:rPr lang="en-GB" smtClean="0"/>
              <a:t>27/11/2018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C98D-741C-43EB-AE5C-BF9F2B46E7F7}" type="datetime1">
              <a:rPr lang="en-GB" smtClean="0"/>
              <a:t>27/11/2018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1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AFFB-C95D-403D-8EC9-66543F681D05}" type="datetime1">
              <a:rPr lang="en-GB" smtClean="0"/>
              <a:t>27/11/2018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78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2976F-93CB-420A-B656-125F932371A8}" type="datetime1">
              <a:rPr lang="en-GB" smtClean="0"/>
              <a:t>27/11/2018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7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b@linguaservices.g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2060"/>
                </a:solidFill>
              </a:rPr>
              <a:t>A escrita no local do trabalho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Written</a:t>
            </a:r>
            <a:r>
              <a:rPr lang="pt-PT" dirty="0" smtClean="0"/>
              <a:t> </a:t>
            </a:r>
            <a:r>
              <a:rPr lang="pt-PT" dirty="0" err="1" smtClean="0"/>
              <a:t>Communication</a:t>
            </a:r>
            <a:endParaRPr lang="pt-PT" dirty="0" smtClean="0"/>
          </a:p>
          <a:p>
            <a:r>
              <a:rPr lang="pt-PT" dirty="0" smtClean="0"/>
              <a:t>27 Novembro </a:t>
            </a:r>
            <a:r>
              <a:rPr lang="pt-PT" dirty="0" smtClean="0"/>
              <a:t>de </a:t>
            </a:r>
            <a:r>
              <a:rPr lang="pt-PT" dirty="0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4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5345"/>
            <a:ext cx="10515600" cy="792480"/>
          </a:xfrm>
        </p:spPr>
        <p:txBody>
          <a:bodyPr>
            <a:normAutofit/>
          </a:bodyPr>
          <a:lstStyle/>
          <a:p>
            <a:pPr algn="ctr"/>
            <a:r>
              <a:rPr lang="pt-PT" sz="3600" b="1" dirty="0" err="1" smtClean="0">
                <a:solidFill>
                  <a:srgbClr val="002060"/>
                </a:solidFill>
              </a:rPr>
              <a:t>Lists</a:t>
            </a:r>
            <a:endParaRPr lang="en-GB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should be concise;</a:t>
            </a:r>
          </a:p>
          <a:p>
            <a:r>
              <a:rPr lang="en-US" dirty="0" smtClean="0"/>
              <a:t>Check spelling and punctuation.</a:t>
            </a:r>
          </a:p>
          <a:p>
            <a:endParaRPr lang="en-US" dirty="0"/>
          </a:p>
          <a:p>
            <a:r>
              <a:rPr lang="en-US" dirty="0" smtClean="0"/>
              <a:t>Information should be concise;</a:t>
            </a:r>
          </a:p>
          <a:p>
            <a:r>
              <a:rPr lang="en-US" dirty="0" smtClean="0"/>
              <a:t>Spelling and punctuation must be checked. </a:t>
            </a:r>
          </a:p>
          <a:p>
            <a:pPr marL="0" indent="0">
              <a:buNone/>
            </a:pPr>
            <a:r>
              <a:rPr lang="en-US" dirty="0" smtClean="0"/>
              <a:t>		OR</a:t>
            </a:r>
            <a:endParaRPr lang="en-US" dirty="0"/>
          </a:p>
          <a:p>
            <a:r>
              <a:rPr lang="en-US" dirty="0" smtClean="0"/>
              <a:t>Write concisely;</a:t>
            </a:r>
          </a:p>
          <a:p>
            <a:r>
              <a:rPr lang="en-US" dirty="0" smtClean="0"/>
              <a:t>Check spelling and punctuation.</a:t>
            </a:r>
            <a:endParaRPr lang="en-GB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(impersonal advice)</a:t>
            </a:r>
            <a:endParaRPr lang="en-GB" dirty="0" smtClean="0"/>
          </a:p>
          <a:p>
            <a:pPr marL="0" lvl="0" indent="0">
              <a:buNone/>
            </a:pPr>
            <a:r>
              <a:rPr lang="en-US" dirty="0" smtClean="0"/>
              <a:t>(direct instruction for advice)</a:t>
            </a:r>
            <a:endParaRPr lang="en-GB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(impersonal advice)</a:t>
            </a:r>
            <a:endParaRPr lang="en-GB" dirty="0" smtClean="0"/>
          </a:p>
          <a:p>
            <a:pPr marL="0" lvl="0" indent="0">
              <a:buNone/>
            </a:pPr>
            <a:r>
              <a:rPr lang="en-US" dirty="0" smtClean="0"/>
              <a:t>(impersonal advice)</a:t>
            </a:r>
            <a:endParaRPr lang="en-GB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(direct instruction for advice)</a:t>
            </a:r>
          </a:p>
          <a:p>
            <a:pPr marL="0" indent="0">
              <a:buNone/>
            </a:pPr>
            <a:r>
              <a:rPr lang="en-US" dirty="0" smtClean="0"/>
              <a:t>(direct instruction for advice)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10</a:t>
            </a:fld>
            <a:endParaRPr lang="en-GB"/>
          </a:p>
        </p:txBody>
      </p:sp>
      <p:sp>
        <p:nvSpPr>
          <p:cNvPr id="7" name="CaixaDeTexto 6"/>
          <p:cNvSpPr txBox="1"/>
          <p:nvPr/>
        </p:nvSpPr>
        <p:spPr>
          <a:xfrm>
            <a:off x="838200" y="1158240"/>
            <a:ext cx="10515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item should be presented in the same grammatical form.</a:t>
            </a:r>
          </a:p>
          <a:p>
            <a:endParaRPr lang="en-GB" dirty="0"/>
          </a:p>
        </p:txBody>
      </p:sp>
      <p:sp>
        <p:nvSpPr>
          <p:cNvPr id="8" name="Multiplicar 7"/>
          <p:cNvSpPr/>
          <p:nvPr/>
        </p:nvSpPr>
        <p:spPr>
          <a:xfrm>
            <a:off x="838200" y="1714145"/>
            <a:ext cx="4632960" cy="1049458"/>
          </a:xfrm>
          <a:prstGeom prst="mathMultiply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5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dirty="0" err="1" smtClean="0"/>
              <a:t>Lists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Exercise</a:t>
            </a:r>
            <a:r>
              <a:rPr lang="pt-PT" smtClean="0"/>
              <a:t> </a:t>
            </a:r>
            <a:r>
              <a:rPr lang="pt-PT" smtClean="0"/>
              <a:t>7.8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b="1" dirty="0" smtClean="0">
                <a:solidFill>
                  <a:srgbClr val="002060"/>
                </a:solidFill>
              </a:rPr>
              <a:t>Emails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318504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Write </a:t>
            </a:r>
            <a:r>
              <a:rPr lang="en-GB" dirty="0"/>
              <a:t>a meaningful &amp; informative subject line.</a:t>
            </a:r>
          </a:p>
          <a:p>
            <a:pPr lvl="0"/>
            <a:r>
              <a:rPr lang="en-GB" dirty="0"/>
              <a:t>Keep the message focussed and short.</a:t>
            </a:r>
          </a:p>
          <a:p>
            <a:pPr lvl="1"/>
            <a:r>
              <a:rPr lang="en-GB" dirty="0"/>
              <a:t>Greet your reader (salutation)</a:t>
            </a:r>
          </a:p>
          <a:p>
            <a:pPr lvl="1"/>
            <a:r>
              <a:rPr lang="en-GB" dirty="0"/>
              <a:t>Identify yourself*</a:t>
            </a:r>
          </a:p>
          <a:p>
            <a:pPr lvl="1"/>
            <a:r>
              <a:rPr lang="en-GB" dirty="0"/>
              <a:t>Acknowledge previous correspondence* </a:t>
            </a:r>
          </a:p>
          <a:p>
            <a:pPr lvl="1"/>
            <a:r>
              <a:rPr lang="en-GB" dirty="0"/>
              <a:t>State the purpose (why you are writing)</a:t>
            </a:r>
          </a:p>
          <a:p>
            <a:pPr lvl="1"/>
            <a:r>
              <a:rPr lang="en-GB" dirty="0"/>
              <a:t>Elaborate (details about purpose)</a:t>
            </a:r>
          </a:p>
          <a:p>
            <a:pPr lvl="1"/>
            <a:r>
              <a:rPr lang="en-GB" dirty="0"/>
              <a:t>Indicate follow up action steps/polite ending and/or close</a:t>
            </a:r>
          </a:p>
          <a:p>
            <a:pPr lvl="1"/>
            <a:r>
              <a:rPr lang="en-GB" dirty="0"/>
              <a:t>Include signature line, [company*] &amp; contact details</a:t>
            </a:r>
          </a:p>
          <a:p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7156704" y="1865376"/>
            <a:ext cx="4023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Respect social relations in language (informal «» formal).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Keep the layout clear.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Short paragraphs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Blank line between paragraphs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Avoid fancy typefaces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Proof-read for spelling, grammar &amp; punctuation.</a:t>
            </a:r>
            <a:endParaRPr lang="en-GB" sz="240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6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b="1" dirty="0" smtClean="0">
                <a:solidFill>
                  <a:srgbClr val="002060"/>
                </a:solidFill>
              </a:rPr>
              <a:t>Emails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318504" cy="4351338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Exercises  </a:t>
            </a:r>
            <a:r>
              <a:rPr lang="en-GB" dirty="0" smtClean="0"/>
              <a:t>7.1 -7.2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r>
              <a:rPr lang="en-GB" dirty="0" smtClean="0"/>
              <a:t>HOMEWORK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Exercise </a:t>
            </a:r>
            <a:r>
              <a:rPr lang="en-GB" dirty="0" smtClean="0"/>
              <a:t>7.3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Send me an email!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Due </a:t>
            </a:r>
            <a:r>
              <a:rPr lang="en-GB" dirty="0" smtClean="0"/>
              <a:t>Tuesday</a:t>
            </a:r>
            <a:r>
              <a:rPr lang="en-GB" dirty="0" smtClean="0"/>
              <a:t>, 4 </a:t>
            </a:r>
            <a:r>
              <a:rPr lang="en-GB" dirty="0" smtClean="0"/>
              <a:t>December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090"/>
          </a:xfrm>
        </p:spPr>
        <p:txBody>
          <a:bodyPr/>
          <a:lstStyle/>
          <a:p>
            <a:pPr algn="ctr"/>
            <a:r>
              <a:rPr lang="pt-PT" sz="3600" dirty="0" err="1" smtClean="0"/>
              <a:t>Letters</a:t>
            </a:r>
            <a:r>
              <a:rPr lang="pt-PT" dirty="0" smtClean="0"/>
              <a:t>	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Layout &amp; </a:t>
            </a:r>
            <a:r>
              <a:rPr lang="pt-PT" dirty="0" err="1" smtClean="0"/>
              <a:t>Generic</a:t>
            </a:r>
            <a:r>
              <a:rPr lang="pt-PT" dirty="0" smtClean="0"/>
              <a:t> </a:t>
            </a:r>
            <a:r>
              <a:rPr lang="pt-PT" dirty="0" err="1" smtClean="0"/>
              <a:t>stages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59696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b="1" dirty="0"/>
              <a:t>Lingua Services Galactic Ltd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69 Milk Street, LONDON SW7 6AW</a:t>
            </a:r>
            <a:br>
              <a:rPr lang="en-GB" dirty="0"/>
            </a:br>
            <a:r>
              <a:rPr lang="en-GB" dirty="0"/>
              <a:t>Tel: +44 20 123 </a:t>
            </a:r>
            <a:r>
              <a:rPr lang="en-GB" dirty="0" smtClean="0"/>
              <a:t>4567 Fax</a:t>
            </a:r>
            <a:r>
              <a:rPr lang="en-GB" dirty="0"/>
              <a:t>: +44 20 765 4321</a:t>
            </a:r>
            <a:br>
              <a:rPr lang="en-GB" dirty="0"/>
            </a:br>
            <a:r>
              <a:rPr lang="en-GB" dirty="0"/>
              <a:t>Email: </a:t>
            </a:r>
            <a:r>
              <a:rPr lang="en-GB" u="sng" dirty="0">
                <a:hlinkClick r:id="rId2"/>
              </a:rPr>
              <a:t>jb@linguaservices.ga</a:t>
            </a:r>
            <a:endParaRPr lang="en-GB" dirty="0"/>
          </a:p>
          <a:p>
            <a:pPr marL="0" indent="0">
              <a:buNone/>
            </a:pPr>
            <a:r>
              <a:rPr lang="en-US" dirty="0" err="1"/>
              <a:t>Ms</a:t>
            </a:r>
            <a:r>
              <a:rPr lang="en-US" dirty="0"/>
              <a:t> Andrea </a:t>
            </a:r>
            <a:r>
              <a:rPr lang="en-US" dirty="0" smtClean="0"/>
              <a:t>Philips				Your ref: B7693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Dreamtime Movies </a:t>
            </a:r>
            <a:r>
              <a:rPr lang="en-US" dirty="0" smtClean="0"/>
              <a:t>Ltd				Our ref: AE/677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54 Oxford Road</a:t>
            </a:r>
            <a:br>
              <a:rPr lang="en-US" dirty="0"/>
            </a:br>
            <a:r>
              <a:rPr lang="en-US" dirty="0" err="1"/>
              <a:t>Skagnes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SK3 </a:t>
            </a:r>
            <a:r>
              <a:rPr lang="en-US" dirty="0" smtClean="0"/>
              <a:t>4RG</a:t>
            </a:r>
          </a:p>
          <a:p>
            <a:pPr marL="0" indent="0">
              <a:buNone/>
            </a:pPr>
            <a:r>
              <a:rPr lang="en-US" dirty="0" smtClean="0"/>
              <a:t>6 November 2016</a:t>
            </a:r>
          </a:p>
          <a:p>
            <a:pPr marL="0" indent="0">
              <a:buNone/>
            </a:pPr>
            <a:r>
              <a:rPr lang="en-US" dirty="0" smtClean="0"/>
              <a:t>Dear </a:t>
            </a:r>
            <a:r>
              <a:rPr lang="en-US" dirty="0" err="1" smtClean="0"/>
              <a:t>Ms</a:t>
            </a:r>
            <a:r>
              <a:rPr lang="en-US" dirty="0" smtClean="0"/>
              <a:t> Philips,</a:t>
            </a:r>
          </a:p>
          <a:p>
            <a:pPr marL="0" indent="0">
              <a:buNone/>
            </a:pPr>
            <a:r>
              <a:rPr lang="en-US" dirty="0" smtClean="0"/>
              <a:t>Thank </a:t>
            </a:r>
            <a:r>
              <a:rPr lang="en-US" dirty="0"/>
              <a:t>you for your letter of 4 November enquiring about our translation services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Lingua Services Galactic offer a full range of translation services to help you in the development of sales literature and web sites. I </a:t>
            </a:r>
            <a:r>
              <a:rPr lang="en-US" dirty="0" smtClean="0"/>
              <a:t>am pleased to enclose </a:t>
            </a:r>
            <a:r>
              <a:rPr lang="en-US" dirty="0"/>
              <a:t>our latest brochures and price list from which you can see that our prices are highly competitive.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I look forward to calling you in a few days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Yours sincerely,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Brush Script MT" panose="03060802040406070304" pitchFamily="66" charset="0"/>
              </a:rPr>
              <a:t>pp. Pat Miles</a:t>
            </a:r>
          </a:p>
          <a:p>
            <a:pPr marL="0" indent="0">
              <a:buNone/>
            </a:pPr>
            <a:r>
              <a:rPr lang="en-US" dirty="0"/>
              <a:t>James T Brown</a:t>
            </a:r>
            <a:br>
              <a:rPr lang="en-US" dirty="0"/>
            </a:br>
            <a:r>
              <a:rPr lang="en-US" dirty="0"/>
              <a:t>Sales Manager</a:t>
            </a:r>
            <a:endParaRPr lang="en-GB" dirty="0"/>
          </a:p>
          <a:p>
            <a:pPr marL="0" indent="0">
              <a:buNone/>
            </a:pPr>
            <a:r>
              <a:rPr lang="en-US" dirty="0" err="1" smtClean="0"/>
              <a:t>Encl</a:t>
            </a:r>
            <a:r>
              <a:rPr lang="en-US" dirty="0" smtClean="0"/>
              <a:t>: </a:t>
            </a:r>
            <a:r>
              <a:rPr lang="en-US" dirty="0"/>
              <a:t>3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1233678" y="5919445"/>
            <a:ext cx="3198622" cy="782727"/>
          </a:xfrm>
        </p:spPr>
        <p:txBody>
          <a:bodyPr/>
          <a:lstStyle/>
          <a:p>
            <a:pPr algn="l"/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Encl. means enclosures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875776" y="134112"/>
            <a:ext cx="265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letterhead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includes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name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&amp;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address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of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sender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23488" y="1450848"/>
            <a:ext cx="237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ame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&amp;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address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of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addresse</a:t>
            </a:r>
            <a:endParaRPr lang="pt-PT" sz="20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date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83167" y="2589781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greeting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11527" y="1889032"/>
            <a:ext cx="4373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1st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paragraph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says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why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you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are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writing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/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acknowledges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previous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correspondence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/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establishes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contact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026404" y="4035675"/>
            <a:ext cx="4108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f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inal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paragraph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is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a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polite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ending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783167" y="4816713"/>
            <a:ext cx="2701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The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farewell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/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signoff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332988" y="5445560"/>
            <a:ext cx="7627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pp. </a:t>
            </a:r>
            <a:r>
              <a:rPr lang="pt-PT" sz="2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eans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that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Pat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Miles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signed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the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letter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for James Brown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Conexão reta unidirecional 13"/>
          <p:cNvCxnSpPr/>
          <p:nvPr/>
        </p:nvCxnSpPr>
        <p:spPr>
          <a:xfrm flipH="1">
            <a:off x="8080502" y="381000"/>
            <a:ext cx="682498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ta unidirecional 14"/>
          <p:cNvCxnSpPr/>
          <p:nvPr/>
        </p:nvCxnSpPr>
        <p:spPr>
          <a:xfrm flipH="1" flipV="1">
            <a:off x="2933700" y="1676400"/>
            <a:ext cx="581787" cy="12317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ta unidirecional 16"/>
          <p:cNvCxnSpPr/>
          <p:nvPr/>
        </p:nvCxnSpPr>
        <p:spPr>
          <a:xfrm flipH="1">
            <a:off x="6251130" y="2134660"/>
            <a:ext cx="960397" cy="90269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ta unidirecional 17"/>
          <p:cNvCxnSpPr/>
          <p:nvPr/>
        </p:nvCxnSpPr>
        <p:spPr>
          <a:xfrm flipH="1">
            <a:off x="2832989" y="2789836"/>
            <a:ext cx="950178" cy="381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ta unidirecional 18"/>
          <p:cNvCxnSpPr/>
          <p:nvPr/>
        </p:nvCxnSpPr>
        <p:spPr>
          <a:xfrm flipH="1">
            <a:off x="2933700" y="2282004"/>
            <a:ext cx="632142" cy="18450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unidirecional 23"/>
          <p:cNvCxnSpPr/>
          <p:nvPr/>
        </p:nvCxnSpPr>
        <p:spPr>
          <a:xfrm flipH="1" flipV="1">
            <a:off x="1358900" y="5029468"/>
            <a:ext cx="1931289" cy="61614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xão reta unidirecional 24"/>
          <p:cNvCxnSpPr/>
          <p:nvPr/>
        </p:nvCxnSpPr>
        <p:spPr>
          <a:xfrm flipH="1" flipV="1">
            <a:off x="2540000" y="4673600"/>
            <a:ext cx="1134237" cy="35586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xão reta unidirecional 25"/>
          <p:cNvCxnSpPr/>
          <p:nvPr/>
        </p:nvCxnSpPr>
        <p:spPr>
          <a:xfrm flipH="1">
            <a:off x="5307167" y="4255060"/>
            <a:ext cx="719237" cy="756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ta unidirecional 29"/>
          <p:cNvCxnSpPr/>
          <p:nvPr/>
        </p:nvCxnSpPr>
        <p:spPr>
          <a:xfrm flipH="1" flipV="1">
            <a:off x="1054100" y="6019800"/>
            <a:ext cx="222567" cy="29100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8763000" y="1149775"/>
            <a:ext cx="29611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ddressee’s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reference</a:t>
            </a:r>
            <a:endParaRPr lang="pt-PT" sz="20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sender’s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reference</a:t>
            </a:r>
            <a:endParaRPr lang="pt-PT" sz="20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cxnSp>
        <p:nvCxnSpPr>
          <p:cNvPr id="34" name="Conexão reta unidirecional 33"/>
          <p:cNvCxnSpPr/>
          <p:nvPr/>
        </p:nvCxnSpPr>
        <p:spPr>
          <a:xfrm flipH="1" flipV="1">
            <a:off x="8080502" y="1548384"/>
            <a:ext cx="764921" cy="9383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xão reta unidirecional 34"/>
          <p:cNvCxnSpPr/>
          <p:nvPr/>
        </p:nvCxnSpPr>
        <p:spPr>
          <a:xfrm flipH="1">
            <a:off x="8162925" y="1319784"/>
            <a:ext cx="682498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25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090"/>
          </a:xfrm>
        </p:spPr>
        <p:txBody>
          <a:bodyPr/>
          <a:lstStyle/>
          <a:p>
            <a:pPr algn="ctr"/>
            <a:r>
              <a:rPr lang="pt-PT" sz="3600" dirty="0" err="1" smtClean="0"/>
              <a:t>Letters</a:t>
            </a:r>
            <a:r>
              <a:rPr lang="pt-PT" dirty="0" smtClean="0"/>
              <a:t>	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Layout &amp; </a:t>
            </a:r>
            <a:r>
              <a:rPr lang="pt-PT" dirty="0" err="1" smtClean="0"/>
              <a:t>Generic</a:t>
            </a:r>
            <a:r>
              <a:rPr lang="pt-PT" dirty="0" smtClean="0"/>
              <a:t> </a:t>
            </a:r>
            <a:r>
              <a:rPr lang="pt-PT" dirty="0" err="1" smtClean="0"/>
              <a:t>stages</a:t>
            </a:r>
            <a:endParaRPr lang="pt-PT" dirty="0" smtClean="0"/>
          </a:p>
          <a:p>
            <a:r>
              <a:rPr lang="pt-PT" dirty="0" smtClean="0"/>
              <a:t>Ex 7.4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1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b="1" dirty="0" err="1" smtClean="0">
                <a:solidFill>
                  <a:srgbClr val="002060"/>
                </a:solidFill>
              </a:rPr>
              <a:t>Reports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Propósito: normalmente para resolver um problema</a:t>
            </a:r>
          </a:p>
          <a:p>
            <a:r>
              <a:rPr lang="pt-PT" dirty="0" smtClean="0"/>
              <a:t>Estrutura e organização: normalmente estandardizada</a:t>
            </a:r>
          </a:p>
          <a:p>
            <a:r>
              <a:rPr lang="pt-PT" dirty="0" smtClean="0"/>
              <a:t>Linguagem: formal, objetiva</a:t>
            </a:r>
          </a:p>
          <a:p>
            <a:endParaRPr lang="pt-PT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504010"/>
              </p:ext>
            </p:extLst>
          </p:nvPr>
        </p:nvGraphicFramePr>
        <p:xfrm>
          <a:off x="1255776" y="1611002"/>
          <a:ext cx="8327136" cy="4745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27136"/>
              </a:tblGrid>
              <a:tr h="3740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Title Page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498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Table of </a:t>
                      </a:r>
                      <a:r>
                        <a:rPr lang="en-US" sz="2800" dirty="0" smtClean="0">
                          <a:effectLst/>
                        </a:rPr>
                        <a:t>contents *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553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Executive Summary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872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Introduction </a:t>
                      </a:r>
                      <a:endParaRPr lang="en-GB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(or terms of reference, methods and procedures)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504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Body/Discussion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5364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Conclusions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498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Recommendations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3740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Appendices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24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References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8</a:t>
            </a:fld>
            <a:endParaRPr lang="en-GB"/>
          </a:p>
        </p:txBody>
      </p:sp>
      <p:sp>
        <p:nvSpPr>
          <p:cNvPr id="6" name="CaixaDeTexto 5"/>
          <p:cNvSpPr txBox="1"/>
          <p:nvPr/>
        </p:nvSpPr>
        <p:spPr>
          <a:xfrm>
            <a:off x="2484120" y="599546"/>
            <a:ext cx="5870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err="1" smtClean="0">
                <a:solidFill>
                  <a:srgbClr val="7030A0"/>
                </a:solidFill>
              </a:rPr>
              <a:t>Reports</a:t>
            </a:r>
            <a:r>
              <a:rPr lang="pt-PT" sz="3600" b="1" dirty="0" smtClean="0">
                <a:solidFill>
                  <a:srgbClr val="7030A0"/>
                </a:solidFill>
              </a:rPr>
              <a:t>: </a:t>
            </a:r>
            <a:r>
              <a:rPr lang="pt-PT" sz="3600" dirty="0" err="1" smtClean="0">
                <a:solidFill>
                  <a:srgbClr val="7030A0"/>
                </a:solidFill>
              </a:rPr>
              <a:t>typical</a:t>
            </a:r>
            <a:r>
              <a:rPr lang="pt-PT" sz="3600" dirty="0" smtClean="0">
                <a:solidFill>
                  <a:srgbClr val="7030A0"/>
                </a:solidFill>
              </a:rPr>
              <a:t> </a:t>
            </a:r>
            <a:r>
              <a:rPr lang="pt-PT" sz="3600" dirty="0" err="1" smtClean="0">
                <a:solidFill>
                  <a:srgbClr val="7030A0"/>
                </a:solidFill>
              </a:rPr>
              <a:t>structure</a:t>
            </a:r>
            <a:endParaRPr lang="en-GB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dirty="0" err="1" smtClean="0"/>
              <a:t>Reports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Exercises</a:t>
            </a:r>
            <a:r>
              <a:rPr lang="pt-PT" dirty="0" smtClean="0"/>
              <a:t> </a:t>
            </a:r>
            <a:r>
              <a:rPr lang="pt-PT" dirty="0" smtClean="0"/>
              <a:t>7.5 -7.7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312</Words>
  <Application>Microsoft Office PowerPoint</Application>
  <PresentationFormat>Custom</PresentationFormat>
  <Paragraphs>106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do Office</vt:lpstr>
      <vt:lpstr>A escrita no local do trabalho</vt:lpstr>
      <vt:lpstr>Emails</vt:lpstr>
      <vt:lpstr>Emails</vt:lpstr>
      <vt:lpstr>Letters </vt:lpstr>
      <vt:lpstr>PowerPoint Presentation</vt:lpstr>
      <vt:lpstr>Letters </vt:lpstr>
      <vt:lpstr>Reports</vt:lpstr>
      <vt:lpstr>PowerPoint Presentation</vt:lpstr>
      <vt:lpstr>Reports</vt:lpstr>
      <vt:lpstr>Lists</vt:lpstr>
      <vt:lpstr>Lists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escrita no local do trabalho</dc:title>
  <dc:creator>AnnHenshall</dc:creator>
  <cp:lastModifiedBy>ANN HENSHALL</cp:lastModifiedBy>
  <cp:revision>16</cp:revision>
  <cp:lastPrinted>2017-11-23T14:40:07Z</cp:lastPrinted>
  <dcterms:created xsi:type="dcterms:W3CDTF">2016-11-04T17:20:09Z</dcterms:created>
  <dcterms:modified xsi:type="dcterms:W3CDTF">2018-11-27T09:35:20Z</dcterms:modified>
</cp:coreProperties>
</file>